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en-GB"/>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GB"/>
          </a:p>
        </p:txBody>
      </p:sp>
      <p:sp>
        <p:nvSpPr>
          <p:cNvPr id="4" name="Datumsplatzhalter 3"/>
          <p:cNvSpPr>
            <a:spLocks noGrp="1"/>
          </p:cNvSpPr>
          <p:nvPr>
            <p:ph type="dt" sz="half" idx="10"/>
          </p:nvPr>
        </p:nvSpPr>
        <p:spPr/>
        <p:txBody>
          <a:bodyPr/>
          <a:lstStyle/>
          <a:p>
            <a:fld id="{9ACF9FB3-17FC-475A-B675-FD94C4714B8B}" type="datetimeFigureOut">
              <a:rPr lang="en-GB" smtClean="0"/>
              <a:t>07/12/2019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138067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9ACF9FB3-17FC-475A-B675-FD94C4714B8B}" type="datetimeFigureOut">
              <a:rPr lang="en-GB" smtClean="0"/>
              <a:t>07/12/2019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13236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9ACF9FB3-17FC-475A-B675-FD94C4714B8B}" type="datetimeFigureOut">
              <a:rPr lang="en-GB" smtClean="0"/>
              <a:t>07/12/2019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2582318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10"/>
          </p:nvPr>
        </p:nvSpPr>
        <p:spPr/>
        <p:txBody>
          <a:bodyPr/>
          <a:lstStyle/>
          <a:p>
            <a:fld id="{9ACF9FB3-17FC-475A-B675-FD94C4714B8B}" type="datetimeFigureOut">
              <a:rPr lang="en-GB" smtClean="0"/>
              <a:t>07/12/2019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3024615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en-GB"/>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ACF9FB3-17FC-475A-B675-FD94C4714B8B}" type="datetimeFigureOut">
              <a:rPr lang="en-GB" smtClean="0"/>
              <a:t>07/12/2019</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1357878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umsplatzhalter 4"/>
          <p:cNvSpPr>
            <a:spLocks noGrp="1"/>
          </p:cNvSpPr>
          <p:nvPr>
            <p:ph type="dt" sz="half" idx="10"/>
          </p:nvPr>
        </p:nvSpPr>
        <p:spPr/>
        <p:txBody>
          <a:bodyPr/>
          <a:lstStyle/>
          <a:p>
            <a:fld id="{9ACF9FB3-17FC-475A-B675-FD94C4714B8B}" type="datetimeFigureOut">
              <a:rPr lang="en-GB" smtClean="0"/>
              <a:t>07/12/2019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3711015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en-GB"/>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umsplatzhalter 6"/>
          <p:cNvSpPr>
            <a:spLocks noGrp="1"/>
          </p:cNvSpPr>
          <p:nvPr>
            <p:ph type="dt" sz="half" idx="10"/>
          </p:nvPr>
        </p:nvSpPr>
        <p:spPr/>
        <p:txBody>
          <a:bodyPr/>
          <a:lstStyle/>
          <a:p>
            <a:fld id="{9ACF9FB3-17FC-475A-B675-FD94C4714B8B}" type="datetimeFigureOut">
              <a:rPr lang="en-GB" smtClean="0"/>
              <a:t>07/12/2019</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1903707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Datumsplatzhalter 2"/>
          <p:cNvSpPr>
            <a:spLocks noGrp="1"/>
          </p:cNvSpPr>
          <p:nvPr>
            <p:ph type="dt" sz="half" idx="10"/>
          </p:nvPr>
        </p:nvSpPr>
        <p:spPr/>
        <p:txBody>
          <a:bodyPr/>
          <a:lstStyle/>
          <a:p>
            <a:fld id="{9ACF9FB3-17FC-475A-B675-FD94C4714B8B}" type="datetimeFigureOut">
              <a:rPr lang="en-GB" smtClean="0"/>
              <a:t>07/12/2019</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52745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ACF9FB3-17FC-475A-B675-FD94C4714B8B}" type="datetimeFigureOut">
              <a:rPr lang="en-GB" smtClean="0"/>
              <a:t>07/12/2019</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215257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GB"/>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ACF9FB3-17FC-475A-B675-FD94C4714B8B}" type="datetimeFigureOut">
              <a:rPr lang="en-GB" smtClean="0"/>
              <a:t>07/12/2019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310235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GB"/>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ACF9FB3-17FC-475A-B675-FD94C4714B8B}" type="datetimeFigureOut">
              <a:rPr lang="en-GB" smtClean="0"/>
              <a:t>07/12/2019</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0BE9A067-9CA6-41DA-941D-F152ADFA5E31}" type="slidenum">
              <a:rPr lang="en-GB" smtClean="0"/>
              <a:t>‹Nr.›</a:t>
            </a:fld>
            <a:endParaRPr lang="en-GB"/>
          </a:p>
        </p:txBody>
      </p:sp>
    </p:spTree>
    <p:extLst>
      <p:ext uri="{BB962C8B-B14F-4D97-AF65-F5344CB8AC3E}">
        <p14:creationId xmlns:p14="http://schemas.microsoft.com/office/powerpoint/2010/main" val="65847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en-GB"/>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F9FB3-17FC-475A-B675-FD94C4714B8B}" type="datetimeFigureOut">
              <a:rPr lang="en-GB" smtClean="0"/>
              <a:t>07/12/2019</a:t>
            </a:fld>
            <a:endParaRPr lang="en-GB"/>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9A067-9CA6-41DA-941D-F152ADFA5E31}" type="slidenum">
              <a:rPr lang="en-GB" smtClean="0"/>
              <a:t>‹Nr.›</a:t>
            </a:fld>
            <a:endParaRPr lang="en-GB"/>
          </a:p>
        </p:txBody>
      </p:sp>
    </p:spTree>
    <p:extLst>
      <p:ext uri="{BB962C8B-B14F-4D97-AF65-F5344CB8AC3E}">
        <p14:creationId xmlns:p14="http://schemas.microsoft.com/office/powerpoint/2010/main" val="3757074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adnan.kanbar@kit.edu" TargetMode="External"/><Relationship Id="rId3" Type="http://schemas.openxmlformats.org/officeDocument/2006/relationships/image" Target="../media/image2.jpeg"/><Relationship Id="rId7" Type="http://schemas.openxmlformats.org/officeDocument/2006/relationships/hyperlink" Target="mailto:peter.nick@kit.edu"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770" y="1786488"/>
            <a:ext cx="2334006" cy="2224278"/>
          </a:xfrm>
          <a:prstGeom prst="rect">
            <a:avLst/>
          </a:prstGeom>
        </p:spPr>
      </p:pic>
      <p:sp>
        <p:nvSpPr>
          <p:cNvPr id="5" name="Textfeld 4"/>
          <p:cNvSpPr txBox="1"/>
          <p:nvPr/>
        </p:nvSpPr>
        <p:spPr>
          <a:xfrm>
            <a:off x="2222895" y="2175352"/>
            <a:ext cx="2569934" cy="1446550"/>
          </a:xfrm>
          <a:prstGeom prst="rect">
            <a:avLst/>
          </a:prstGeom>
          <a:noFill/>
        </p:spPr>
        <p:txBody>
          <a:bodyPr wrap="none" rtlCol="0">
            <a:spAutoFit/>
          </a:bodyPr>
          <a:lstStyle/>
          <a:p>
            <a:r>
              <a:rPr lang="de-DE" sz="4400" dirty="0" smtClean="0">
                <a:solidFill>
                  <a:srgbClr val="00B0F0"/>
                </a:solidFill>
                <a:latin typeface="Alien Encounters" panose="00000400000000000000" pitchFamily="2" charset="0"/>
              </a:rPr>
              <a:t>Frag</a:t>
            </a:r>
          </a:p>
          <a:p>
            <a:r>
              <a:rPr lang="de-DE" sz="4400" dirty="0" smtClean="0">
                <a:solidFill>
                  <a:srgbClr val="FF0000"/>
                </a:solidFill>
                <a:latin typeface="Alien Encounters" panose="00000400000000000000" pitchFamily="2" charset="0"/>
              </a:rPr>
              <a:t>Ananas</a:t>
            </a:r>
            <a:endParaRPr lang="en-GB" sz="4400" dirty="0">
              <a:solidFill>
                <a:srgbClr val="FF0000"/>
              </a:solidFill>
              <a:latin typeface="Alien Encounters" panose="00000400000000000000" pitchFamily="2" charset="0"/>
            </a:endParaRPr>
          </a:p>
        </p:txBody>
      </p:sp>
      <p:sp>
        <p:nvSpPr>
          <p:cNvPr id="6" name="Rechteck 5"/>
          <p:cNvSpPr/>
          <p:nvPr/>
        </p:nvSpPr>
        <p:spPr>
          <a:xfrm>
            <a:off x="225530" y="5640178"/>
            <a:ext cx="4448782" cy="369332"/>
          </a:xfrm>
          <a:prstGeom prst="rect">
            <a:avLst/>
          </a:prstGeom>
        </p:spPr>
        <p:txBody>
          <a:bodyPr wrap="none">
            <a:spAutoFit/>
          </a:bodyPr>
          <a:lstStyle/>
          <a:p>
            <a:r>
              <a:rPr lang="en-GB" dirty="0" smtClean="0"/>
              <a:t>http://www.botanik.kit.edu/garten/1304.php</a:t>
            </a:r>
            <a:endParaRPr lang="en-GB" dirty="0"/>
          </a:p>
        </p:txBody>
      </p:sp>
      <p:pic>
        <p:nvPicPr>
          <p:cNvPr id="7" name="Grafik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8778" y="306757"/>
            <a:ext cx="222885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descr="Logo_Farbe_BotIns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3169" y="322813"/>
            <a:ext cx="2318383" cy="1094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530" y="3831303"/>
            <a:ext cx="2514425" cy="1767282"/>
          </a:xfrm>
          <a:prstGeom prst="rect">
            <a:avLst/>
          </a:prstGeom>
        </p:spPr>
      </p:pic>
      <p:sp>
        <p:nvSpPr>
          <p:cNvPr id="3" name="Textfeld 2"/>
          <p:cNvSpPr txBox="1"/>
          <p:nvPr/>
        </p:nvSpPr>
        <p:spPr>
          <a:xfrm>
            <a:off x="5595457" y="312967"/>
            <a:ext cx="5602431" cy="584775"/>
          </a:xfrm>
          <a:prstGeom prst="rect">
            <a:avLst/>
          </a:prstGeom>
          <a:noFill/>
        </p:spPr>
        <p:txBody>
          <a:bodyPr wrap="none" rtlCol="0">
            <a:spAutoFit/>
          </a:bodyPr>
          <a:lstStyle/>
          <a:p>
            <a:r>
              <a:rPr lang="de-DE" sz="3200" dirty="0" smtClean="0"/>
              <a:t>Biodiversität gegen Klimawandel</a:t>
            </a:r>
            <a:endParaRPr lang="en-GB" sz="3200" dirty="0"/>
          </a:p>
        </p:txBody>
      </p:sp>
      <p:sp>
        <p:nvSpPr>
          <p:cNvPr id="9" name="Textfeld 8"/>
          <p:cNvSpPr txBox="1"/>
          <p:nvPr/>
        </p:nvSpPr>
        <p:spPr>
          <a:xfrm>
            <a:off x="5596856" y="1136487"/>
            <a:ext cx="6478352" cy="5324535"/>
          </a:xfrm>
          <a:prstGeom prst="rect">
            <a:avLst/>
          </a:prstGeom>
          <a:noFill/>
        </p:spPr>
        <p:txBody>
          <a:bodyPr wrap="square" rtlCol="0">
            <a:spAutoFit/>
          </a:bodyPr>
          <a:lstStyle/>
          <a:p>
            <a:r>
              <a:rPr lang="de-DE" sz="2000" dirty="0" smtClean="0"/>
              <a:t>Der Klimawandel hat viele Gesichter – Temperaturen schwanken stärker als früher, </a:t>
            </a:r>
            <a:r>
              <a:rPr lang="de-DE" sz="2000" dirty="0" smtClean="0">
                <a:solidFill>
                  <a:srgbClr val="FF0000"/>
                </a:solidFill>
              </a:rPr>
              <a:t>in beiden Richtungen</a:t>
            </a:r>
            <a:r>
              <a:rPr lang="de-DE" sz="2000" dirty="0" smtClean="0"/>
              <a:t>.</a:t>
            </a:r>
          </a:p>
          <a:p>
            <a:endParaRPr lang="de-DE" sz="2000" dirty="0"/>
          </a:p>
          <a:p>
            <a:pPr algn="just"/>
            <a:r>
              <a:rPr lang="de-DE" sz="2000" dirty="0" smtClean="0"/>
              <a:t>In Ägypten gibt es mehr winterliche Frostepisoden als früher. Darunter leidet der Erdbeeranbau, der traditionell im Winter betrieben wird, um eine Marktnische zu nutzen, bevor die Erdbeeren aus Südspanien auf den Markt kommen.</a:t>
            </a:r>
          </a:p>
          <a:p>
            <a:pPr algn="just"/>
            <a:endParaRPr lang="de-DE" sz="2000" dirty="0"/>
          </a:p>
          <a:p>
            <a:pPr algn="just"/>
            <a:r>
              <a:rPr lang="de-DE" sz="2000" dirty="0" smtClean="0"/>
              <a:t>In unserer </a:t>
            </a:r>
            <a:r>
              <a:rPr lang="de-DE" sz="2000" b="1" dirty="0" smtClean="0">
                <a:solidFill>
                  <a:srgbClr val="00B050"/>
                </a:solidFill>
              </a:rPr>
              <a:t>Genbank Wildpflanzen mit Nutzungspotential für Ernährung und Landwirtschaft (WEL)</a:t>
            </a:r>
            <a:r>
              <a:rPr lang="de-DE" sz="2000" dirty="0" smtClean="0"/>
              <a:t> gibt es Wilderdbeeren, die frostresistent sind. Können wir diese genetischen Ressourcen für die Züchtung nutzen?</a:t>
            </a:r>
          </a:p>
          <a:p>
            <a:pPr algn="just"/>
            <a:endParaRPr lang="de-DE" sz="2000" dirty="0"/>
          </a:p>
          <a:p>
            <a:pPr algn="just"/>
            <a:r>
              <a:rPr lang="de-DE" sz="2000" dirty="0" smtClean="0"/>
              <a:t>An diesem Projekt können Sie im Rahmen einer </a:t>
            </a:r>
            <a:r>
              <a:rPr lang="de-DE" sz="2000" dirty="0" smtClean="0">
                <a:solidFill>
                  <a:srgbClr val="00B050"/>
                </a:solidFill>
              </a:rPr>
              <a:t>Bachelor- oder Masterarbeit</a:t>
            </a:r>
            <a:r>
              <a:rPr lang="de-DE" sz="2000" dirty="0" smtClean="0"/>
              <a:t> mitarbeiten.</a:t>
            </a:r>
          </a:p>
          <a:p>
            <a:pPr algn="just"/>
            <a:endParaRPr lang="de-DE" sz="2000" dirty="0"/>
          </a:p>
          <a:p>
            <a:pPr algn="just"/>
            <a:r>
              <a:rPr lang="de-DE" sz="2000" dirty="0" smtClean="0"/>
              <a:t>Details finden Sie </a:t>
            </a:r>
            <a:r>
              <a:rPr lang="de-DE" sz="2000" b="1" u="sng" dirty="0" smtClean="0">
                <a:solidFill>
                  <a:srgbClr val="0070C0"/>
                </a:solidFill>
              </a:rPr>
              <a:t>hier</a:t>
            </a:r>
            <a:r>
              <a:rPr lang="de-DE" sz="2000" dirty="0" smtClean="0"/>
              <a:t>.</a:t>
            </a:r>
            <a:endParaRPr lang="en-GB" sz="2000" dirty="0"/>
          </a:p>
        </p:txBody>
      </p:sp>
      <p:pic>
        <p:nvPicPr>
          <p:cNvPr id="10" name="Grafik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74715" y="3822448"/>
            <a:ext cx="1764337" cy="1776138"/>
          </a:xfrm>
          <a:prstGeom prst="rect">
            <a:avLst/>
          </a:prstGeom>
        </p:spPr>
      </p:pic>
      <p:sp>
        <p:nvSpPr>
          <p:cNvPr id="11" name="Textfeld 10"/>
          <p:cNvSpPr txBox="1"/>
          <p:nvPr/>
        </p:nvSpPr>
        <p:spPr>
          <a:xfrm>
            <a:off x="212404" y="5930781"/>
            <a:ext cx="5055102" cy="646331"/>
          </a:xfrm>
          <a:prstGeom prst="rect">
            <a:avLst/>
          </a:prstGeom>
          <a:noFill/>
        </p:spPr>
        <p:txBody>
          <a:bodyPr wrap="none" rtlCol="0">
            <a:spAutoFit/>
          </a:bodyPr>
          <a:lstStyle/>
          <a:p>
            <a:r>
              <a:rPr lang="de-DE" dirty="0" smtClean="0"/>
              <a:t>Kontakt: </a:t>
            </a:r>
            <a:r>
              <a:rPr lang="de-DE" dirty="0" smtClean="0">
                <a:hlinkClick r:id="rId7"/>
              </a:rPr>
              <a:t>peter.nick@kit.edu</a:t>
            </a:r>
            <a:r>
              <a:rPr lang="de-DE" dirty="0" smtClean="0"/>
              <a:t>, </a:t>
            </a:r>
            <a:r>
              <a:rPr lang="de-DE" dirty="0" smtClean="0">
                <a:hlinkClick r:id="rId8"/>
              </a:rPr>
              <a:t>adnan.kanbar@kit.edu</a:t>
            </a:r>
            <a:endParaRPr lang="de-DE" dirty="0" smtClean="0"/>
          </a:p>
          <a:p>
            <a:endParaRPr lang="de-DE" dirty="0"/>
          </a:p>
        </p:txBody>
      </p:sp>
      <p:sp>
        <p:nvSpPr>
          <p:cNvPr id="12" name="Rechteck 11"/>
          <p:cNvSpPr/>
          <p:nvPr/>
        </p:nvSpPr>
        <p:spPr>
          <a:xfrm>
            <a:off x="190770" y="5640178"/>
            <a:ext cx="5076736" cy="68371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90639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Words>
  <Application>Microsoft Office PowerPoint</Application>
  <PresentationFormat>Breitbild</PresentationFormat>
  <Paragraphs>14</Paragraphs>
  <Slides>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Alien Encounters</vt:lpstr>
      <vt:lpstr>Arial</vt:lpstr>
      <vt:lpstr>Calibri</vt:lpstr>
      <vt:lpstr>Calibri Light</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Windows-Benutzer</dc:creator>
  <cp:lastModifiedBy>Windows-Benutzer</cp:lastModifiedBy>
  <cp:revision>4</cp:revision>
  <dcterms:created xsi:type="dcterms:W3CDTF">2018-04-15T04:57:17Z</dcterms:created>
  <dcterms:modified xsi:type="dcterms:W3CDTF">2019-12-07T10:34:56Z</dcterms:modified>
</cp:coreProperties>
</file>