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542" autoAdjust="0"/>
  </p:normalViewPr>
  <p:slideViewPr>
    <p:cSldViewPr snapToGrid="0">
      <p:cViewPr varScale="1">
        <p:scale>
          <a:sx n="57" d="100"/>
          <a:sy n="57" d="100"/>
        </p:scale>
        <p:origin x="26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DFFB-0BAB-4C52-802F-F660587EC94A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1F91F-184C-44B4-B2BD-006C303FFA7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0108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DFFB-0BAB-4C52-802F-F660587EC94A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1F91F-184C-44B4-B2BD-006C303FFA7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21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DFFB-0BAB-4C52-802F-F660587EC94A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1F91F-184C-44B4-B2BD-006C303FFA7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759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DFFB-0BAB-4C52-802F-F660587EC94A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1F91F-184C-44B4-B2BD-006C303FFA7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65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DFFB-0BAB-4C52-802F-F660587EC94A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1F91F-184C-44B4-B2BD-006C303FFA7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109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DFFB-0BAB-4C52-802F-F660587EC94A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1F91F-184C-44B4-B2BD-006C303FFA7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7266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DFFB-0BAB-4C52-802F-F660587EC94A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1F91F-184C-44B4-B2BD-006C303FFA7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759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DFFB-0BAB-4C52-802F-F660587EC94A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1F91F-184C-44B4-B2BD-006C303FFA7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865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DFFB-0BAB-4C52-802F-F660587EC94A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1F91F-184C-44B4-B2BD-006C303FFA7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400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DFFB-0BAB-4C52-802F-F660587EC94A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1F91F-184C-44B4-B2BD-006C303FFA7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721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DFFB-0BAB-4C52-802F-F660587EC94A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1F91F-184C-44B4-B2BD-006C303FFA7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489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1DFFB-0BAB-4C52-802F-F660587EC94A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1F91F-184C-44B4-B2BD-006C303FFA7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31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87464" y="3875136"/>
            <a:ext cx="6632749" cy="5709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 smtClean="0">
                <a:solidFill>
                  <a:srgbClr val="212121"/>
                </a:solidFill>
                <a:effectLst/>
                <a:latin typeface="Calibri" panose="020F0502020204030204" pitchFamily="34" charset="0"/>
              </a:rPr>
              <a:t>20.09.2019	kick-off and plan</a:t>
            </a:r>
          </a:p>
          <a:p>
            <a:endParaRPr lang="de-DE" sz="1600" dirty="0">
              <a:solidFill>
                <a:srgbClr val="212121"/>
              </a:solidFill>
              <a:latin typeface="Calibri" panose="020F0502020204030204" pitchFamily="34" charset="0"/>
            </a:endParaRPr>
          </a:p>
          <a:p>
            <a:r>
              <a:rPr lang="de-DE" sz="1600" dirty="0" smtClean="0">
                <a:solidFill>
                  <a:srgbClr val="212121"/>
                </a:solidFill>
                <a:effectLst/>
                <a:latin typeface="Calibri" panose="020F0502020204030204" pitchFamily="34" charset="0"/>
              </a:rPr>
              <a:t>26.09.2019	Sarheed – Natural Products (Chapter 23-1)</a:t>
            </a:r>
          </a:p>
          <a:p>
            <a:r>
              <a:rPr lang="de-DE" sz="1600" dirty="0" smtClean="0">
                <a:solidFill>
                  <a:srgbClr val="212121"/>
                </a:solidFill>
                <a:effectLst/>
                <a:latin typeface="Calibri" panose="020F0502020204030204" pitchFamily="34" charset="0"/>
              </a:rPr>
              <a:t>03.10.2019	</a:t>
            </a:r>
            <a:r>
              <a:rPr lang="en-GB" sz="1600" dirty="0" smtClean="0">
                <a:solidFill>
                  <a:srgbClr val="212121"/>
                </a:solidFill>
                <a:effectLst/>
                <a:latin typeface="Calibri" panose="020F0502020204030204" pitchFamily="34" charset="0"/>
              </a:rPr>
              <a:t>Holiday (German Unity Day)</a:t>
            </a:r>
          </a:p>
          <a:p>
            <a:r>
              <a:rPr lang="en-GB" sz="1600" dirty="0" smtClean="0">
                <a:solidFill>
                  <a:srgbClr val="212121"/>
                </a:solidFill>
                <a:latin typeface="Calibri" panose="020F0502020204030204" pitchFamily="34" charset="0"/>
              </a:rPr>
              <a:t>10.10.2019	</a:t>
            </a:r>
            <a:r>
              <a:rPr lang="de-DE" sz="1600" dirty="0">
                <a:solidFill>
                  <a:srgbClr val="212121"/>
                </a:solidFill>
                <a:latin typeface="Calibri" panose="020F0502020204030204" pitchFamily="34" charset="0"/>
              </a:rPr>
              <a:t>Nasim – Natural Products (Chapter </a:t>
            </a:r>
            <a:r>
              <a:rPr lang="de-DE" sz="1600" dirty="0" smtClean="0">
                <a:solidFill>
                  <a:srgbClr val="212121"/>
                </a:solidFill>
                <a:latin typeface="Calibri" panose="020F0502020204030204" pitchFamily="34" charset="0"/>
              </a:rPr>
              <a:t>23-2</a:t>
            </a:r>
            <a:endParaRPr lang="en-GB" sz="1600" dirty="0" smtClean="0">
              <a:solidFill>
                <a:srgbClr val="212121"/>
              </a:solidFill>
              <a:latin typeface="Calibri" panose="020F0502020204030204" pitchFamily="34" charset="0"/>
            </a:endParaRPr>
          </a:p>
          <a:p>
            <a:endParaRPr lang="en-GB" sz="1600" dirty="0" smtClean="0">
              <a:solidFill>
                <a:srgbClr val="212121"/>
              </a:solidFill>
              <a:effectLst/>
              <a:latin typeface="Calibri" panose="020F0502020204030204" pitchFamily="34" charset="0"/>
            </a:endParaRPr>
          </a:p>
          <a:p>
            <a:r>
              <a:rPr lang="en-GB" sz="1600" dirty="0" smtClean="0">
                <a:solidFill>
                  <a:srgbClr val="212121"/>
                </a:solidFill>
                <a:effectLst/>
                <a:latin typeface="Calibri" panose="020F0502020204030204" pitchFamily="34" charset="0"/>
              </a:rPr>
              <a:t>17.10.2019	</a:t>
            </a:r>
            <a:r>
              <a:rPr lang="en-GB" sz="1600" dirty="0">
                <a:solidFill>
                  <a:srgbClr val="212121"/>
                </a:solidFill>
                <a:latin typeface="Calibri" panose="020F0502020204030204" pitchFamily="34" charset="0"/>
              </a:rPr>
              <a:t>Islam – Long Distance Transport (Chapter 15</a:t>
            </a:r>
            <a:r>
              <a:rPr lang="en-GB" sz="1600" dirty="0" smtClean="0">
                <a:solidFill>
                  <a:srgbClr val="212121"/>
                </a:solidFill>
                <a:latin typeface="Calibri" panose="020F0502020204030204" pitchFamily="34" charset="0"/>
              </a:rPr>
              <a:t>)</a:t>
            </a:r>
            <a:endParaRPr lang="en-GB" sz="1600" dirty="0" smtClean="0">
              <a:solidFill>
                <a:srgbClr val="212121"/>
              </a:solidFill>
              <a:effectLst/>
              <a:latin typeface="Calibri" panose="020F0502020204030204" pitchFamily="34" charset="0"/>
            </a:endParaRPr>
          </a:p>
          <a:p>
            <a:r>
              <a:rPr lang="en-GB" sz="1600" dirty="0" smtClean="0">
                <a:solidFill>
                  <a:srgbClr val="212121"/>
                </a:solidFill>
                <a:latin typeface="Calibri" panose="020F0502020204030204" pitchFamily="34" charset="0"/>
              </a:rPr>
              <a:t>24.10.2019	</a:t>
            </a:r>
            <a:r>
              <a:rPr lang="en-GB" sz="1600" dirty="0">
                <a:solidFill>
                  <a:srgbClr val="212121"/>
                </a:solidFill>
                <a:latin typeface="Calibri" panose="020F0502020204030204" pitchFamily="34" charset="0"/>
              </a:rPr>
              <a:t>Islam – Long Distance Transport (Chapter 15</a:t>
            </a:r>
            <a:r>
              <a:rPr lang="en-GB" sz="1600" dirty="0" smtClean="0">
                <a:solidFill>
                  <a:srgbClr val="212121"/>
                </a:solidFill>
                <a:latin typeface="Calibri" panose="020F0502020204030204" pitchFamily="34" charset="0"/>
              </a:rPr>
              <a:t>)</a:t>
            </a:r>
            <a:endParaRPr lang="en-GB" sz="1600" dirty="0" smtClean="0">
              <a:solidFill>
                <a:srgbClr val="212121"/>
              </a:solidFill>
              <a:effectLst/>
              <a:latin typeface="Calibri" panose="020F0502020204030204" pitchFamily="34" charset="0"/>
            </a:endParaRPr>
          </a:p>
          <a:p>
            <a:r>
              <a:rPr lang="en-GB" sz="1600" dirty="0" smtClean="0">
                <a:solidFill>
                  <a:srgbClr val="212121"/>
                </a:solidFill>
                <a:latin typeface="Calibri" panose="020F0502020204030204" pitchFamily="34" charset="0"/>
              </a:rPr>
              <a:t>31</a:t>
            </a:r>
            <a:r>
              <a:rPr lang="en-GB" sz="1600" dirty="0" smtClean="0">
                <a:solidFill>
                  <a:srgbClr val="212121"/>
                </a:solidFill>
                <a:effectLst/>
                <a:latin typeface="Calibri" panose="020F0502020204030204" pitchFamily="34" charset="0"/>
              </a:rPr>
              <a:t>.10.2019	</a:t>
            </a:r>
            <a:r>
              <a:rPr lang="en-GB" sz="1600" dirty="0">
                <a:solidFill>
                  <a:srgbClr val="212121"/>
                </a:solidFill>
                <a:latin typeface="Calibri" panose="020F0502020204030204" pitchFamily="34" charset="0"/>
              </a:rPr>
              <a:t>Christian – Carbohydrate Metabolism (Chapter 13</a:t>
            </a:r>
            <a:r>
              <a:rPr lang="en-GB" sz="1600" dirty="0" smtClean="0">
                <a:solidFill>
                  <a:srgbClr val="212121"/>
                </a:solidFill>
                <a:latin typeface="Calibri" panose="020F0502020204030204" pitchFamily="34" charset="0"/>
              </a:rPr>
              <a:t>)</a:t>
            </a:r>
            <a:endParaRPr lang="en-GB" sz="1600" dirty="0">
              <a:solidFill>
                <a:srgbClr val="212121"/>
              </a:solidFill>
              <a:latin typeface="Calibri" panose="020F0502020204030204" pitchFamily="34" charset="0"/>
            </a:endParaRPr>
          </a:p>
          <a:p>
            <a:r>
              <a:rPr lang="en-GB" sz="1600" dirty="0" smtClean="0">
                <a:solidFill>
                  <a:srgbClr val="212121"/>
                </a:solidFill>
                <a:effectLst/>
                <a:latin typeface="Calibri" panose="020F0502020204030204" pitchFamily="34" charset="0"/>
              </a:rPr>
              <a:t>07.11.2019	</a:t>
            </a:r>
            <a:r>
              <a:rPr lang="en-GB" sz="1600" dirty="0" smtClean="0">
                <a:solidFill>
                  <a:srgbClr val="212121"/>
                </a:solidFill>
                <a:latin typeface="Calibri" panose="020F0502020204030204" pitchFamily="34" charset="0"/>
              </a:rPr>
              <a:t>Christian </a:t>
            </a:r>
            <a:r>
              <a:rPr lang="en-GB" sz="1600" dirty="0">
                <a:solidFill>
                  <a:srgbClr val="212121"/>
                </a:solidFill>
                <a:latin typeface="Calibri" panose="020F0502020204030204" pitchFamily="34" charset="0"/>
              </a:rPr>
              <a:t>– Carbohydrate Metabolism (Chapter 13</a:t>
            </a:r>
            <a:r>
              <a:rPr lang="en-GB" sz="1600" dirty="0" smtClean="0">
                <a:solidFill>
                  <a:srgbClr val="212121"/>
                </a:solidFill>
                <a:latin typeface="Calibri" panose="020F0502020204030204" pitchFamily="34" charset="0"/>
              </a:rPr>
              <a:t>)</a:t>
            </a:r>
          </a:p>
          <a:p>
            <a:endParaRPr lang="en-GB" sz="1600" dirty="0">
              <a:solidFill>
                <a:srgbClr val="212121"/>
              </a:solidFill>
              <a:latin typeface="Calibri" panose="020F0502020204030204" pitchFamily="34" charset="0"/>
            </a:endParaRPr>
          </a:p>
          <a:p>
            <a:r>
              <a:rPr lang="en-GB" sz="1600" dirty="0" smtClean="0">
                <a:solidFill>
                  <a:srgbClr val="212121"/>
                </a:solidFill>
                <a:effectLst/>
                <a:latin typeface="Calibri" panose="020F0502020204030204" pitchFamily="34" charset="0"/>
              </a:rPr>
              <a:t>14.11.2019</a:t>
            </a:r>
            <a:r>
              <a:rPr lang="en-GB" sz="1600" dirty="0" smtClean="0">
                <a:solidFill>
                  <a:srgbClr val="212121"/>
                </a:solidFill>
                <a:latin typeface="Calibri" panose="020F0502020204030204" pitchFamily="34" charset="0"/>
              </a:rPr>
              <a:t>    	</a:t>
            </a:r>
            <a:r>
              <a:rPr lang="en-GB" sz="1600" dirty="0">
                <a:solidFill>
                  <a:srgbClr val="212121"/>
                </a:solidFill>
                <a:latin typeface="Calibri" panose="020F0502020204030204" pitchFamily="34" charset="0"/>
              </a:rPr>
              <a:t> Revision </a:t>
            </a:r>
            <a:r>
              <a:rPr lang="en-GB" sz="1600">
                <a:solidFill>
                  <a:srgbClr val="212121"/>
                </a:solidFill>
                <a:latin typeface="Calibri" panose="020F0502020204030204" pitchFamily="34" charset="0"/>
              </a:rPr>
              <a:t>of </a:t>
            </a:r>
            <a:r>
              <a:rPr lang="en-GB" sz="1600" smtClean="0">
                <a:solidFill>
                  <a:srgbClr val="212121"/>
                </a:solidFill>
                <a:latin typeface="Calibri" panose="020F0502020204030204" pitchFamily="34" charset="0"/>
              </a:rPr>
              <a:t>Unit 1</a:t>
            </a:r>
            <a:r>
              <a:rPr lang="en-GB" sz="1600" dirty="0">
                <a:solidFill>
                  <a:srgbClr val="212121"/>
                </a:solidFill>
                <a:latin typeface="Calibri" panose="020F0502020204030204" pitchFamily="34" charset="0"/>
              </a:rPr>
              <a:t>: </a:t>
            </a:r>
            <a:r>
              <a:rPr lang="en-GB" sz="1600" dirty="0" smtClean="0">
                <a:solidFill>
                  <a:srgbClr val="212121"/>
                </a:solidFill>
                <a:latin typeface="Calibri" panose="020F0502020204030204" pitchFamily="34" charset="0"/>
              </a:rPr>
              <a:t>Compartments</a:t>
            </a:r>
          </a:p>
          <a:p>
            <a:endParaRPr lang="en-GB" sz="1600" dirty="0">
              <a:solidFill>
                <a:srgbClr val="212121"/>
              </a:solidFill>
              <a:latin typeface="Calibri" panose="020F0502020204030204" pitchFamily="34" charset="0"/>
            </a:endParaRPr>
          </a:p>
          <a:p>
            <a:r>
              <a:rPr lang="en-GB" sz="1600" dirty="0" smtClean="0">
                <a:solidFill>
                  <a:srgbClr val="212121"/>
                </a:solidFill>
                <a:effectLst/>
                <a:latin typeface="Calibri" panose="020F0502020204030204" pitchFamily="34" charset="0"/>
              </a:rPr>
              <a:t>21.11.2019	</a:t>
            </a:r>
            <a:r>
              <a:rPr lang="en-GB" sz="1600" dirty="0" err="1">
                <a:solidFill>
                  <a:srgbClr val="212121"/>
                </a:solidFill>
                <a:latin typeface="Calibri" panose="020F0502020204030204" pitchFamily="34" charset="0"/>
              </a:rPr>
              <a:t>Kunxi</a:t>
            </a:r>
            <a:r>
              <a:rPr lang="en-GB" sz="1600" dirty="0">
                <a:solidFill>
                  <a:srgbClr val="212121"/>
                </a:solidFill>
                <a:latin typeface="Calibri" panose="020F0502020204030204" pitchFamily="34" charset="0"/>
              </a:rPr>
              <a:t> – Respiration, Photorespiration (Chapter 14</a:t>
            </a:r>
            <a:r>
              <a:rPr lang="en-GB" sz="1600" dirty="0" smtClean="0">
                <a:solidFill>
                  <a:srgbClr val="212121"/>
                </a:solidFill>
                <a:latin typeface="Calibri" panose="020F0502020204030204" pitchFamily="34" charset="0"/>
              </a:rPr>
              <a:t>)</a:t>
            </a:r>
            <a:endParaRPr lang="en-GB" sz="1600" dirty="0">
              <a:solidFill>
                <a:srgbClr val="212121"/>
              </a:solidFill>
              <a:latin typeface="Calibri" panose="020F0502020204030204" pitchFamily="34" charset="0"/>
            </a:endParaRPr>
          </a:p>
          <a:p>
            <a:r>
              <a:rPr lang="en-GB" sz="1600" dirty="0" smtClean="0">
                <a:solidFill>
                  <a:srgbClr val="212121"/>
                </a:solidFill>
                <a:effectLst/>
                <a:latin typeface="Calibri" panose="020F0502020204030204" pitchFamily="34" charset="0"/>
              </a:rPr>
              <a:t>28.11.2019	</a:t>
            </a:r>
            <a:r>
              <a:rPr lang="en-GB" sz="1600" dirty="0" err="1">
                <a:solidFill>
                  <a:srgbClr val="212121"/>
                </a:solidFill>
                <a:latin typeface="Calibri" panose="020F0502020204030204" pitchFamily="34" charset="0"/>
              </a:rPr>
              <a:t>Kunxi</a:t>
            </a:r>
            <a:r>
              <a:rPr lang="en-GB" sz="1600" dirty="0">
                <a:solidFill>
                  <a:srgbClr val="212121"/>
                </a:solidFill>
                <a:latin typeface="Calibri" panose="020F0502020204030204" pitchFamily="34" charset="0"/>
              </a:rPr>
              <a:t> – Respiration, Photorespiration (Chapter 14</a:t>
            </a:r>
            <a:r>
              <a:rPr lang="en-GB" sz="1600" dirty="0" smtClean="0">
                <a:solidFill>
                  <a:srgbClr val="212121"/>
                </a:solidFill>
                <a:latin typeface="Calibri" panose="020F0502020204030204" pitchFamily="34" charset="0"/>
              </a:rPr>
              <a:t>)</a:t>
            </a:r>
            <a:endParaRPr lang="de-DE" sz="1600" dirty="0" smtClean="0">
              <a:solidFill>
                <a:srgbClr val="212121"/>
              </a:solidFill>
              <a:latin typeface="Calibri" panose="020F0502020204030204" pitchFamily="34" charset="0"/>
            </a:endParaRPr>
          </a:p>
          <a:p>
            <a:r>
              <a:rPr lang="de-DE" sz="1600" dirty="0" smtClean="0">
                <a:solidFill>
                  <a:srgbClr val="212121"/>
                </a:solidFill>
                <a:latin typeface="Calibri" panose="020F0502020204030204" pitchFamily="34" charset="0"/>
              </a:rPr>
              <a:t>05.12.2019	</a:t>
            </a:r>
            <a:r>
              <a:rPr lang="en-GB" sz="1600" dirty="0" err="1">
                <a:solidFill>
                  <a:srgbClr val="212121"/>
                </a:solidFill>
                <a:latin typeface="Calibri" panose="020F0502020204030204" pitchFamily="34" charset="0"/>
              </a:rPr>
              <a:t>Karwan</a:t>
            </a:r>
            <a:r>
              <a:rPr lang="en-GB" sz="1600" dirty="0">
                <a:solidFill>
                  <a:srgbClr val="212121"/>
                </a:solidFill>
                <a:latin typeface="Calibri" panose="020F0502020204030204" pitchFamily="34" charset="0"/>
              </a:rPr>
              <a:t> - Hormone Biosynthesis (Chapter 17</a:t>
            </a:r>
            <a:r>
              <a:rPr lang="en-GB" sz="1600" dirty="0" smtClean="0">
                <a:solidFill>
                  <a:srgbClr val="212121"/>
                </a:solidFill>
                <a:latin typeface="Calibri" panose="020F0502020204030204" pitchFamily="34" charset="0"/>
              </a:rPr>
              <a:t>)</a:t>
            </a:r>
            <a:endParaRPr lang="en-GB" sz="1600" dirty="0" smtClean="0">
              <a:solidFill>
                <a:srgbClr val="212121"/>
              </a:solidFill>
              <a:effectLst/>
              <a:latin typeface="Calibri" panose="020F0502020204030204" pitchFamily="34" charset="0"/>
            </a:endParaRPr>
          </a:p>
          <a:p>
            <a:r>
              <a:rPr lang="en-GB" sz="1600" dirty="0" smtClean="0">
                <a:solidFill>
                  <a:srgbClr val="212121"/>
                </a:solidFill>
                <a:effectLst/>
                <a:latin typeface="Calibri" panose="020F0502020204030204" pitchFamily="34" charset="0"/>
              </a:rPr>
              <a:t>12.12.2019</a:t>
            </a:r>
            <a:r>
              <a:rPr lang="en-GB" sz="1600" dirty="0">
                <a:solidFill>
                  <a:srgbClr val="212121"/>
                </a:solidFill>
                <a:latin typeface="Calibri" panose="020F0502020204030204" pitchFamily="34" charset="0"/>
              </a:rPr>
              <a:t>	</a:t>
            </a:r>
            <a:r>
              <a:rPr lang="en-GB" sz="1600" dirty="0" err="1">
                <a:solidFill>
                  <a:srgbClr val="212121"/>
                </a:solidFill>
                <a:latin typeface="Calibri" panose="020F0502020204030204" pitchFamily="34" charset="0"/>
              </a:rPr>
              <a:t>Karwan</a:t>
            </a:r>
            <a:r>
              <a:rPr lang="en-GB" sz="1600" dirty="0">
                <a:solidFill>
                  <a:srgbClr val="212121"/>
                </a:solidFill>
                <a:latin typeface="Calibri" panose="020F0502020204030204" pitchFamily="34" charset="0"/>
              </a:rPr>
              <a:t> - Hormone Biosynthesis (Chapter 17</a:t>
            </a:r>
            <a:r>
              <a:rPr lang="en-GB" sz="1600" dirty="0" smtClean="0">
                <a:solidFill>
                  <a:srgbClr val="212121"/>
                </a:solidFill>
                <a:latin typeface="Calibri" panose="020F0502020204030204" pitchFamily="34" charset="0"/>
              </a:rPr>
              <a:t>)</a:t>
            </a:r>
          </a:p>
          <a:p>
            <a:endParaRPr lang="de-DE" sz="1600" dirty="0" smtClean="0">
              <a:solidFill>
                <a:srgbClr val="212121"/>
              </a:solidFill>
              <a:latin typeface="Calibri" panose="020F0502020204030204" pitchFamily="34" charset="0"/>
            </a:endParaRPr>
          </a:p>
          <a:p>
            <a:r>
              <a:rPr lang="de-DE" sz="1600" dirty="0" smtClean="0">
                <a:solidFill>
                  <a:srgbClr val="212121"/>
                </a:solidFill>
                <a:latin typeface="Calibri" panose="020F0502020204030204" pitchFamily="34" charset="0"/>
              </a:rPr>
              <a:t>19</a:t>
            </a:r>
            <a:r>
              <a:rPr lang="de-DE" sz="1600" dirty="0" smtClean="0">
                <a:solidFill>
                  <a:srgbClr val="212121"/>
                </a:solidFill>
                <a:effectLst/>
                <a:latin typeface="Calibri" panose="020F0502020204030204" pitchFamily="34" charset="0"/>
              </a:rPr>
              <a:t>.12.2019	</a:t>
            </a:r>
            <a:r>
              <a:rPr lang="en-GB" sz="1600" dirty="0" smtClean="0">
                <a:solidFill>
                  <a:srgbClr val="212121"/>
                </a:solidFill>
                <a:latin typeface="Calibri" panose="020F0502020204030204" pitchFamily="34" charset="0"/>
              </a:rPr>
              <a:t>General </a:t>
            </a:r>
            <a:r>
              <a:rPr lang="en-GB" sz="1600" dirty="0">
                <a:solidFill>
                  <a:srgbClr val="212121"/>
                </a:solidFill>
                <a:latin typeface="Calibri" panose="020F0502020204030204" pitchFamily="34" charset="0"/>
              </a:rPr>
              <a:t>topic: </a:t>
            </a:r>
            <a:r>
              <a:rPr lang="en-GB" sz="1600" dirty="0" smtClean="0">
                <a:solidFill>
                  <a:srgbClr val="212121"/>
                </a:solidFill>
                <a:latin typeface="Calibri" panose="020F0502020204030204" pitchFamily="34" charset="0"/>
              </a:rPr>
              <a:t>Genetics</a:t>
            </a:r>
          </a:p>
          <a:p>
            <a:endParaRPr lang="en-GB" sz="900" b="1" dirty="0" smtClean="0">
              <a:solidFill>
                <a:srgbClr val="212121"/>
              </a:solidFill>
              <a:latin typeface="Calibri" panose="020F0502020204030204" pitchFamily="34" charset="0"/>
            </a:endParaRPr>
          </a:p>
          <a:p>
            <a:endParaRPr lang="en-GB" sz="1200" b="1" dirty="0" smtClean="0">
              <a:solidFill>
                <a:srgbClr val="212121"/>
              </a:solidFill>
              <a:effectLst/>
              <a:latin typeface="Calibri" panose="020F0502020204030204" pitchFamily="34" charset="0"/>
            </a:endParaRPr>
          </a:p>
          <a:p>
            <a:r>
              <a:rPr lang="en-GB" sz="1200" b="1" dirty="0" smtClean="0">
                <a:solidFill>
                  <a:srgbClr val="212121"/>
                </a:solidFill>
                <a:effectLst/>
                <a:latin typeface="Calibri" panose="020F0502020204030204" pitchFamily="34" charset="0"/>
              </a:rPr>
              <a:t>Chapters 12 (Photosynthesis, </a:t>
            </a:r>
            <a:r>
              <a:rPr lang="en-GB" sz="1200" b="1" dirty="0" err="1" smtClean="0">
                <a:solidFill>
                  <a:srgbClr val="212121"/>
                </a:solidFill>
                <a:effectLst/>
                <a:latin typeface="Calibri" panose="020F0502020204030204" pitchFamily="34" charset="0"/>
              </a:rPr>
              <a:t>Pallavi</a:t>
            </a:r>
            <a:r>
              <a:rPr lang="en-GB" sz="1200" b="1" dirty="0" smtClean="0">
                <a:solidFill>
                  <a:srgbClr val="212121"/>
                </a:solidFill>
                <a:effectLst/>
                <a:latin typeface="Calibri" panose="020F0502020204030204" pitchFamily="34" charset="0"/>
              </a:rPr>
              <a:t>), 18 (Signal Transduction, Daniela), 19 (Reproductive Development, Ali) have already been presented</a:t>
            </a:r>
            <a:r>
              <a:rPr lang="en-GB" sz="900" b="1" dirty="0" smtClean="0">
                <a:effectLst/>
              </a:rPr>
              <a:t/>
            </a:r>
            <a:br>
              <a:rPr lang="en-GB" sz="900" b="1" dirty="0" smtClean="0">
                <a:effectLst/>
              </a:rPr>
            </a:br>
            <a:endParaRPr lang="en-GB" sz="1600" dirty="0"/>
          </a:p>
        </p:txBody>
      </p:sp>
      <p:pic>
        <p:nvPicPr>
          <p:cNvPr id="16" name="Grafik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2982" y="0"/>
            <a:ext cx="1915242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5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42982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52" descr="C:\B_SPEICHER\00_Lehre\Pflanzen\20130117-CN-01-00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244" y="0"/>
            <a:ext cx="1641475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35" descr="human-dn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6244" y="1239"/>
            <a:ext cx="1258017" cy="1243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hteck 19"/>
          <p:cNvSpPr/>
          <p:nvPr/>
        </p:nvSpPr>
        <p:spPr>
          <a:xfrm>
            <a:off x="0" y="1194496"/>
            <a:ext cx="6858000" cy="15831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1" name="Grafik 2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6261" y="1365337"/>
            <a:ext cx="2399400" cy="1138134"/>
          </a:xfrm>
          <a:prstGeom prst="rect">
            <a:avLst/>
          </a:prstGeom>
        </p:spPr>
      </p:pic>
      <p:sp>
        <p:nvSpPr>
          <p:cNvPr id="22" name="Textfeld 21"/>
          <p:cNvSpPr txBox="1"/>
          <p:nvPr/>
        </p:nvSpPr>
        <p:spPr>
          <a:xfrm>
            <a:off x="2580362" y="1678488"/>
            <a:ext cx="41398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solidFill>
                  <a:srgbClr val="00B050"/>
                </a:solidFill>
              </a:rPr>
              <a:t>Study Circle </a:t>
            </a:r>
            <a:r>
              <a:rPr lang="de-DE" sz="2400" b="1" dirty="0" err="1" smtClean="0">
                <a:solidFill>
                  <a:srgbClr val="00B050"/>
                </a:solidFill>
              </a:rPr>
              <a:t>for</a:t>
            </a:r>
            <a:r>
              <a:rPr lang="de-DE" sz="2400" b="1" dirty="0" smtClean="0">
                <a:solidFill>
                  <a:srgbClr val="00B050"/>
                </a:solidFill>
              </a:rPr>
              <a:t> </a:t>
            </a:r>
            <a:r>
              <a:rPr lang="de-DE" sz="2400" b="1" dirty="0" err="1" smtClean="0">
                <a:solidFill>
                  <a:srgbClr val="00B050"/>
                </a:solidFill>
              </a:rPr>
              <a:t>Ph</a:t>
            </a:r>
            <a:r>
              <a:rPr lang="de-DE" sz="2400" b="1" dirty="0" smtClean="0">
                <a:solidFill>
                  <a:srgbClr val="00B050"/>
                </a:solidFill>
              </a:rPr>
              <a:t>. D. </a:t>
            </a:r>
            <a:r>
              <a:rPr lang="de-DE" sz="2400" b="1" dirty="0" err="1" smtClean="0">
                <a:solidFill>
                  <a:srgbClr val="00B050"/>
                </a:solidFill>
              </a:rPr>
              <a:t>Students</a:t>
            </a:r>
            <a:endParaRPr lang="en-GB" sz="2400" b="1" dirty="0">
              <a:solidFill>
                <a:srgbClr val="00B050"/>
              </a:solidFill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-6261" y="2724476"/>
            <a:ext cx="5858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Thursday, 16:00, Seminar Room 506-507. Book of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year</a:t>
            </a:r>
            <a:r>
              <a:rPr lang="de-DE" dirty="0" smtClean="0"/>
              <a:t>:</a:t>
            </a:r>
            <a:endParaRPr lang="en-GB" dirty="0"/>
          </a:p>
        </p:txBody>
      </p:sp>
      <p:pic>
        <p:nvPicPr>
          <p:cNvPr id="24" name="Grafik 2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3719" y="2152978"/>
            <a:ext cx="1231248" cy="1600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32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22</Words>
  <Application>Microsoft Office PowerPoint</Application>
  <PresentationFormat>A4-Papier (210 x 297 mm)</PresentationFormat>
  <Paragraphs>24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Windows-Benutzer</dc:creator>
  <cp:lastModifiedBy>Windows-Benutzer</cp:lastModifiedBy>
  <cp:revision>9</cp:revision>
  <dcterms:created xsi:type="dcterms:W3CDTF">2019-09-19T10:13:34Z</dcterms:created>
  <dcterms:modified xsi:type="dcterms:W3CDTF">2019-09-26T07:15:59Z</dcterms:modified>
</cp:coreProperties>
</file>